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3" r:id="rId1"/>
  </p:sldMasterIdLst>
  <p:sldIdLst>
    <p:sldId id="256" r:id="rId2"/>
    <p:sldId id="271" r:id="rId3"/>
    <p:sldId id="258" r:id="rId4"/>
    <p:sldId id="272" r:id="rId5"/>
    <p:sldId id="259" r:id="rId6"/>
    <p:sldId id="260" r:id="rId7"/>
    <p:sldId id="261" r:id="rId8"/>
    <p:sldId id="262" r:id="rId9"/>
    <p:sldId id="263" r:id="rId10"/>
    <p:sldId id="264" r:id="rId11"/>
    <p:sldId id="270" r:id="rId12"/>
    <p:sldId id="265" r:id="rId13"/>
    <p:sldId id="267" r:id="rId1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07" autoAdjust="0"/>
    <p:restoredTop sz="94660"/>
  </p:normalViewPr>
  <p:slideViewPr>
    <p:cSldViewPr snapToGrid="0">
      <p:cViewPr varScale="1">
        <p:scale>
          <a:sx n="99" d="100"/>
          <a:sy n="99" d="100"/>
        </p:scale>
        <p:origin x="1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AD39B5-2333-4D7F-AF00-7FBEAE2BB1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3232F31-27FC-4589-9BE5-C61EE0C924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8F4741-563B-42E0-81B6-C57330945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6/17/2021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745EC9-2628-4875-9743-B228A51C5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0A3692-B09F-45E7-A431-1DBC02ED3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504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9BF2E1-6276-45E3-A8D2-2ED423A3C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5594C39-ACE9-4FCA-AA54-080E054E6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663AF9-126A-4540-B121-D11EF5232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6/17/2021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6CC9CE-0ED4-4469-B7EA-2474761D7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210BC3-97C6-4075-85C0-3CE4C2968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731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8BA768A-27F3-4809-9814-0FC7426648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F9E5A7E-C39E-410E-AA2C-C143565CB4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0C580F-53AF-4688-B526-08EFD3F09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6/17/2021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F6FD19B-6B96-47BB-814B-64290944E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F00217-0E15-4D18-AD19-A89A3BA81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8941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B31DD2-66EB-43AC-8EEE-E52D40991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A54BEF8-656C-4740-96E3-B1CFAB1DD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2DE3064-C61F-414E-95DD-CBECA5F4F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6/17/2021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04CC6F-6C1F-4C4A-B3A8-B97EC9A41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BFA91FD-1ACE-4526-A9AB-31D18412E3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216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A71F37-A7A9-4577-AD12-4B5057BDC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8324B10-4BCF-45EF-AD77-BEDE86B25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A8A5E7-33E1-499B-8C52-47F66F352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6/17/2021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6C6CAF-D457-4A8E-B9AA-D98863CED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244671-164A-4E9C-BA30-EF4DEAA14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83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356A1E-62EB-4124-AA04-891C7D958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CDB940-05E7-4252-8077-C8EBDFF6DF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75983C7-C8BD-49A1-94E0-05D83D16E3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E77CCDB-BEF0-4239-BBB0-DEA1E4A267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6/17/2021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C76A6CB-5E33-41C8-BB7F-976FA9D6A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E380B5A-87EC-4811-8526-5A2B60A84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55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E4A234-5AEA-44D0-95B2-C1F13DBE6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D44FBB-C228-4D74-9237-48B0B266F1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2EDCC51-63AA-42E2-ACFE-EAC5E53047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88DAADA-C732-47B1-8E44-A701867A17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8B57087-4E13-4FDD-8260-38CA07A2D6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CAFE6E9-AF92-4AC0-B088-BC88C60BF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6/17/2021</a:t>
            </a:fld>
            <a:endParaRPr 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8219530-EADD-41FB-9302-813EB0DC6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6184755-F7F4-46F9-BFE9-EAC913186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454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1A8FF9-CEEC-4E8C-9E65-56B881ACE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A4D7159-94AC-4E70-A85B-E4BA296A7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6/17/2021</a:t>
            </a:fld>
            <a:endParaRPr 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ABD9697-DD3B-4F79-AD5B-17B58AA01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EA4510B-2545-4A3F-B202-447C1C816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950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2A785C2-C11F-4684-811C-083A5FA16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6/17/2021</a:t>
            </a:fld>
            <a:endParaRPr 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00122BF-CD3F-494A-8157-63EBF5F89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A1C2EFF-30D0-4D43-AE74-90C076CA3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732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A154D1-BC12-44ED-A33B-CF4FE7B85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F92485-BA6A-4CD2-8352-28EC33106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FA84380-5D6C-4D0F-8F35-17658545A7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50D8069-EA7D-427A-9065-DD7A2055A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6/17/2021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798DA60-0739-4B40-8E3D-6DAAC5400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2F4D95B-0A51-4B46-97D9-6F546D2A2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1115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0AEF5B-C567-4138-9B3E-C0703D755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3B8F627-C5BD-4A0E-AA19-12ABB3E464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B41B8E2-4F60-4B21-A0BB-766E26E970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31381D-6733-4A84-8BCA-449D62215B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048B-57AF-4F53-BC84-8E0A1033FBEC}" type="datetimeFigureOut">
              <a:rPr lang="en-US" smtClean="0"/>
              <a:pPr/>
              <a:t>6/17/2021</a:t>
            </a:fld>
            <a:endParaRPr lang="en-US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306124A-7051-4E2F-8B85-43CE33B0A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C2881C-7D76-4C09-982F-94AAD0E14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869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D2E3942-37F1-4840-B39E-8314CD6A6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827D330-7358-44C0-A8FC-E72C1F3458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BF39CF-4EC6-4843-AE96-951D6AA914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08048B-57AF-4F53-BC84-8E0A1033FBEC}" type="datetimeFigureOut">
              <a:rPr lang="en-US" smtClean="0"/>
              <a:pPr/>
              <a:t>6/17/2021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1B20243-C5D4-4ED6-94D6-E0A2CD26DB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1026D9-3E39-495F-A146-3349094281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A8A1B-4E1E-43EF-8A39-7D4A3879B94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166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8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1FC1653-6514-4667-8937-A1536B1FB2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5240648" cy="3204134"/>
          </a:xfrm>
        </p:spPr>
        <p:txBody>
          <a:bodyPr anchor="b">
            <a:normAutofit/>
          </a:bodyPr>
          <a:lstStyle/>
          <a:p>
            <a:pPr algn="l"/>
            <a:r>
              <a:rPr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台東区の</a:t>
            </a:r>
            <a:br>
              <a:rPr kumimoji="1"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kumimoji="1" lang="ja-JP" altLang="en-US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保育園事情</a:t>
            </a:r>
            <a:br>
              <a:rPr kumimoji="1"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br>
              <a:rPr kumimoji="1" lang="en-US" altLang="ja-JP" sz="4800" dirty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保育園を考えるときに知っておきたいこと</a:t>
            </a: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28DF750-C1ED-46CE-84AA-BDB1091167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kumimoji="1" lang="en-US" altLang="ja-JP" sz="2000">
                <a:latin typeface="メイリオ" panose="020B0604030504040204" pitchFamily="50" charset="-128"/>
                <a:ea typeface="メイリオ" panose="020B0604030504040204" pitchFamily="50" charset="-128"/>
              </a:rPr>
              <a:t>2021</a:t>
            </a:r>
            <a:r>
              <a:rPr kumimoji="1" lang="ja-JP" altLang="en-US" sz="200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200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2000"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2000">
                <a:latin typeface="メイリオ" panose="020B0604030504040204" pitchFamily="50" charset="-128"/>
                <a:ea typeface="メイリオ" panose="020B0604030504040204" pitchFamily="50" charset="-128"/>
              </a:rPr>
              <a:t>17</a:t>
            </a:r>
            <a:r>
              <a:rPr kumimoji="1" lang="ja-JP" altLang="en-US" sz="2000"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図 8" descr="アイコン&#10;&#10;自動的に生成された説明">
            <a:extLst>
              <a:ext uri="{FF2B5EF4-FFF2-40B4-BE49-F238E27FC236}">
                <a16:creationId xmlns:a16="http://schemas.microsoft.com/office/drawing/2014/main" id="{9EDB5EA9-C27F-4351-B858-DEA444A33C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523" y="2710108"/>
            <a:ext cx="3329354" cy="290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681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887D91-C9E5-4EE3-8808-4A4826E30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ja-JP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産休・育休明け入所予約事業につ</a:t>
            </a: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いて</a:t>
            </a:r>
            <a:b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endParaRPr kumimoji="1" lang="ja-JP" altLang="en-US" sz="36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3A7BB80-54B2-4B12-BEB4-259F56851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年度途中の職場復帰を考えている保護者（０歳児クラスに入園予定）が対象</a:t>
            </a:r>
            <a:endParaRPr lang="en-US" altLang="ja-JP" sz="3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ja-JP" altLang="ja-JP" sz="3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一部の園のみで実施。人数の限りもあり、希望者すべてが入れるわけではない</a:t>
            </a:r>
          </a:p>
          <a:p>
            <a:endParaRPr kumimoji="1" lang="ja-JP" altLang="en-US" dirty="0"/>
          </a:p>
        </p:txBody>
      </p:sp>
      <p:pic>
        <p:nvPicPr>
          <p:cNvPr id="6" name="図 5" descr="おもちゃ, レゴ, 時計 が含まれている画像&#10;&#10;自動的に生成された説明">
            <a:extLst>
              <a:ext uri="{FF2B5EF4-FFF2-40B4-BE49-F238E27FC236}">
                <a16:creationId xmlns:a16="http://schemas.microsoft.com/office/drawing/2014/main" id="{C51317EF-11F7-4D6C-910B-D1C078F09B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4950" y="4692540"/>
            <a:ext cx="2228851" cy="1484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470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1A53B8-B513-49F4-946A-A2752BE643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sz="4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保育料について</a:t>
            </a:r>
            <a:br>
              <a:rPr lang="ja-JP" altLang="ja-JP" sz="44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237CA92-442B-4BDC-AD08-542829C8AD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9176"/>
            <a:ext cx="10515600" cy="4697787"/>
          </a:xfrm>
        </p:spPr>
        <p:txBody>
          <a:bodyPr/>
          <a:lstStyle/>
          <a:p>
            <a:pPr marL="0" indent="0" algn="just">
              <a:buNone/>
            </a:pPr>
            <a:r>
              <a:rPr lang="ja-JP" altLang="ja-JP" sz="4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保育料の無償化</a:t>
            </a:r>
            <a:r>
              <a:rPr lang="ja-JP" altLang="en-US" sz="4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によって、現在、</a:t>
            </a:r>
            <a:r>
              <a:rPr lang="ja-JP" altLang="ja-JP" sz="4000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３歳児クラス以上は無償</a:t>
            </a:r>
            <a:r>
              <a:rPr lang="ja-JP" altLang="ja-JP" sz="4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（一部の認可外は有料）</a:t>
            </a:r>
          </a:p>
          <a:p>
            <a:pPr marL="0" indent="0" algn="just">
              <a:buNone/>
            </a:pPr>
            <a:endParaRPr lang="en-US" altLang="ja-JP" sz="40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ja-JP" sz="4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０～２歳児は、認可保育園の場合、</a:t>
            </a:r>
            <a:r>
              <a:rPr lang="ja-JP" altLang="en-US" sz="4000" kern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保護者</a:t>
            </a:r>
            <a:r>
              <a:rPr lang="ja-JP" altLang="en-US" sz="4000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</a:t>
            </a:r>
            <a:r>
              <a:rPr lang="ja-JP" altLang="ja-JP" sz="4000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住民税所得割額によって</a:t>
            </a:r>
            <a:r>
              <a:rPr lang="ja-JP" altLang="ja-JP" sz="4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決まる</a:t>
            </a:r>
            <a:endParaRPr lang="en-US" altLang="ja-JP" sz="40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sz="4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公立園でも私立園でも、認可保育園なら</a:t>
            </a:r>
            <a:endParaRPr lang="en-US" altLang="ja-JP" sz="40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sz="4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保育料は変わらない</a:t>
            </a:r>
            <a:endParaRPr lang="ja-JP" altLang="ja-JP" sz="40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endParaRPr kumimoji="1" lang="ja-JP" altLang="en-US" dirty="0"/>
          </a:p>
        </p:txBody>
      </p:sp>
      <p:pic>
        <p:nvPicPr>
          <p:cNvPr id="5" name="図 4" descr="アイコン&#10;&#10;自動的に生成された説明">
            <a:extLst>
              <a:ext uri="{FF2B5EF4-FFF2-40B4-BE49-F238E27FC236}">
                <a16:creationId xmlns:a16="http://schemas.microsoft.com/office/drawing/2014/main" id="{ED2ED9C7-E3CA-4B40-ADAB-D1711DCE9E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3650" y="5219527"/>
            <a:ext cx="1352932" cy="1273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569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8EEA18-C4DF-482E-9E61-FB09F4094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sz="4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認証保育所について</a:t>
            </a:r>
            <a:br>
              <a:rPr lang="ja-JP" altLang="ja-JP" sz="4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A307259-64CF-4A3B-AEEF-A38B255D9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ja-JP" altLang="ja-JP" sz="4000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東京都の独自基準</a:t>
            </a:r>
            <a:r>
              <a:rPr lang="ja-JP" altLang="ja-JP" sz="4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のより設置された保育所</a:t>
            </a:r>
          </a:p>
          <a:p>
            <a:pPr marL="0" indent="0" algn="just">
              <a:buNone/>
            </a:pPr>
            <a:r>
              <a:rPr lang="ja-JP" altLang="ja-JP" sz="4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保護者と施設との直接契約（見学、入園申請は、直接、個々の園へ）</a:t>
            </a:r>
            <a:endParaRPr lang="en-US" altLang="ja-JP" sz="40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ja-JP" altLang="ja-JP" sz="40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ja-JP" sz="4000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保育料の助成</a:t>
            </a:r>
            <a:r>
              <a:rPr lang="ja-JP" altLang="ja-JP" sz="4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がある（０～２歳児は認可保育園に通わせた場合との差額が助成される）</a:t>
            </a:r>
          </a:p>
          <a:p>
            <a:pPr marL="0" indent="0" algn="just">
              <a:buNone/>
            </a:pPr>
            <a:r>
              <a:rPr lang="en-US" altLang="ja-JP" sz="4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 </a:t>
            </a:r>
            <a:endParaRPr lang="ja-JP" altLang="ja-JP" sz="40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F8F4772-58FB-4DB8-B1F0-6B49F7573024}"/>
              </a:ext>
            </a:extLst>
          </p:cNvPr>
          <p:cNvSpPr txBox="1"/>
          <p:nvPr/>
        </p:nvSpPr>
        <p:spPr>
          <a:xfrm>
            <a:off x="3048000" y="242422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1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</a:p>
        </p:txBody>
      </p:sp>
      <p:pic>
        <p:nvPicPr>
          <p:cNvPr id="6" name="図 5" descr="ゲームのキャラクター&#10;&#10;中程度の精度で自動的に生成された説明">
            <a:extLst>
              <a:ext uri="{FF2B5EF4-FFF2-40B4-BE49-F238E27FC236}">
                <a16:creationId xmlns:a16="http://schemas.microsoft.com/office/drawing/2014/main" id="{8913390A-D64E-4FEE-96A8-A3FAF1DBAB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750" y="5144141"/>
            <a:ext cx="1418084" cy="1348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116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8818C5-8032-46CC-8C4B-8CDC6833B2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45662"/>
            <a:ext cx="10515600" cy="523130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ja-JP" altLang="en-US" sz="40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ご清聴</a:t>
            </a:r>
            <a:r>
              <a:rPr lang="ja-JP" altLang="en-US" sz="40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ありがとうございました！</a:t>
            </a:r>
            <a:endParaRPr lang="en-US" altLang="ja-JP" sz="40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altLang="ja-JP" sz="40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ja-JP" altLang="ja-JP" sz="40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個別のケース</a:t>
            </a:r>
            <a:r>
              <a:rPr lang="ja-JP" altLang="en-US" sz="40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やご事情</a:t>
            </a:r>
            <a:r>
              <a:rPr lang="ja-JP" altLang="ja-JP" sz="40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について、</a:t>
            </a:r>
            <a:endParaRPr lang="en-US" altLang="ja-JP" sz="40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ja-JP" altLang="ja-JP" sz="40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相談したい場合は、</a:t>
            </a:r>
            <a:r>
              <a:rPr lang="ja-JP" altLang="en-US" sz="40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40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ja-JP" altLang="en-US" sz="4000" dirty="0">
                <a:solidFill>
                  <a:srgbClr val="0070C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台東区役所　子育て・若者支援課</a:t>
            </a:r>
            <a:endParaRPr lang="en-US" altLang="ja-JP" sz="4000" dirty="0">
              <a:solidFill>
                <a:srgbClr val="0070C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ja-JP" altLang="ja-JP" sz="4000" dirty="0">
                <a:solidFill>
                  <a:srgbClr val="0070C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子育てアシスト</a:t>
            </a:r>
            <a:r>
              <a:rPr lang="ja-JP" altLang="en-US" sz="4000" dirty="0">
                <a:solidFill>
                  <a:srgbClr val="0070C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岩田</a:t>
            </a:r>
            <a:endParaRPr lang="en-US" altLang="ja-JP" sz="4000" dirty="0">
              <a:solidFill>
                <a:srgbClr val="0070C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altLang="ja-JP" sz="4000" b="1" dirty="0">
                <a:solidFill>
                  <a:srgbClr val="0070C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  <a:sym typeface="Segoe UI Emoji" panose="020B0502040204020203" pitchFamily="34" charset="0"/>
              </a:rPr>
              <a:t>☎</a:t>
            </a:r>
            <a:r>
              <a:rPr lang="ja-JP" altLang="ja-JP" sz="4000" b="1" dirty="0">
                <a:solidFill>
                  <a:srgbClr val="0070C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５２４６－１２３７</a:t>
            </a:r>
            <a:r>
              <a:rPr lang="ja-JP" altLang="en-US" sz="4000" b="1" dirty="0">
                <a:solidFill>
                  <a:srgbClr val="0070C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40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まで</a:t>
            </a:r>
            <a:endParaRPr lang="en-US" altLang="ja-JP" sz="40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ja-JP" altLang="ja-JP" sz="40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ご連絡ください</a:t>
            </a:r>
            <a:endParaRPr kumimoji="1" lang="ja-JP" altLang="en-US" sz="4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4" name="図 3" descr="図形&#10;&#10;自動的に生成された説明">
            <a:extLst>
              <a:ext uri="{FF2B5EF4-FFF2-40B4-BE49-F238E27FC236}">
                <a16:creationId xmlns:a16="http://schemas.microsoft.com/office/drawing/2014/main" id="{2F1203C9-49E5-446C-98A4-4B3D72AB7F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6968" y="4313873"/>
            <a:ext cx="1564007" cy="2033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778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33364C-7C1F-4996-8794-40C499A59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8862"/>
            <a:ext cx="10515600" cy="5028101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まず最初に質問です</a:t>
            </a:r>
            <a:endParaRPr kumimoji="1"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保育園を、</a:t>
            </a:r>
            <a:endParaRPr kumimoji="1"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大きく２つのグループに分けると？</a:t>
            </a:r>
          </a:p>
        </p:txBody>
      </p:sp>
    </p:spTree>
    <p:extLst>
      <p:ext uri="{BB962C8B-B14F-4D97-AF65-F5344CB8AC3E}">
        <p14:creationId xmlns:p14="http://schemas.microsoft.com/office/powerpoint/2010/main" val="773711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66A789-6675-42BB-A44E-F90677C41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ja-JP" sz="4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いろいろな保育園がある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D20E886-6228-4A2B-ABD9-4CBC8BB28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 algn="just">
              <a:buNone/>
            </a:pPr>
            <a:r>
              <a:rPr lang="ja-JP" altLang="ja-JP" sz="3600" b="1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認可保育園</a:t>
            </a:r>
            <a:r>
              <a:rPr lang="ja-JP" altLang="en-US" sz="3600" b="1" kern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区立園・私立園</a:t>
            </a:r>
            <a:r>
              <a:rPr lang="ja-JP" altLang="en-US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3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ja-JP" altLang="en-US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小規模保育所</a:t>
            </a:r>
            <a:r>
              <a:rPr lang="ja-JP" altLang="en-US" sz="36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は認可に準ずる保育園）</a:t>
            </a:r>
            <a:endParaRPr lang="ja-JP" altLang="ja-JP" sz="3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→希望園を区役所に申請、区役所が選定</a:t>
            </a:r>
            <a:endParaRPr lang="en-US" altLang="ja-JP" sz="3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0" algn="just">
              <a:buNone/>
            </a:pPr>
            <a:endParaRPr lang="ja-JP" altLang="ja-JP" sz="3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ja-JP" altLang="ja-JP" sz="3600" b="1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無認可保育園</a:t>
            </a:r>
            <a:r>
              <a:rPr lang="en-US" altLang="ja-JP" sz="3600" b="1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(</a:t>
            </a:r>
            <a:r>
              <a:rPr lang="ja-JP" altLang="ja-JP" sz="3600" b="1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＝認可外保育園</a:t>
            </a:r>
            <a:r>
              <a:rPr lang="en-US" altLang="ja-JP" sz="3600" b="1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)</a:t>
            </a:r>
          </a:p>
          <a:p>
            <a:pPr indent="0" algn="just">
              <a:buNone/>
            </a:pP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認証保育園、企業内保育所、ベビーホテルなど</a:t>
            </a:r>
          </a:p>
          <a:p>
            <a:pPr indent="0" algn="just">
              <a:buNone/>
            </a:pP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→利用者と保育園との直接契約</a:t>
            </a:r>
          </a:p>
          <a:p>
            <a:pPr indent="0" algn="just">
              <a:buNone/>
            </a:pPr>
            <a:endParaRPr lang="ja-JP" altLang="ja-JP" sz="3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pic>
        <p:nvPicPr>
          <p:cNvPr id="7" name="図 6" descr="アイコン&#10;&#10;自動的に生成された説明">
            <a:extLst>
              <a:ext uri="{FF2B5EF4-FFF2-40B4-BE49-F238E27FC236}">
                <a16:creationId xmlns:a16="http://schemas.microsoft.com/office/drawing/2014/main" id="{58B397D7-85E6-49C7-BE7F-732C785872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7646" y="1135951"/>
            <a:ext cx="1216154" cy="1109474"/>
          </a:xfrm>
          <a:prstGeom prst="rect">
            <a:avLst/>
          </a:prstGeom>
        </p:spPr>
      </p:pic>
      <p:pic>
        <p:nvPicPr>
          <p:cNvPr id="9" name="図 8" descr="アイコン&#10;&#10;自動的に生成された説明">
            <a:extLst>
              <a:ext uri="{FF2B5EF4-FFF2-40B4-BE49-F238E27FC236}">
                <a16:creationId xmlns:a16="http://schemas.microsoft.com/office/drawing/2014/main" id="{D31FBC21-C273-42EC-AAD9-FEABFD3B93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0112" y="1135951"/>
            <a:ext cx="1216154" cy="1109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093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C7703BC-9B7E-48B6-AAA6-4C6E1C9EA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77132"/>
            <a:ext cx="10515600" cy="50998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kumimoji="1"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さて、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次に</a:t>
            </a:r>
            <a:r>
              <a:rPr kumimoji="1"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確認です</a:t>
            </a:r>
            <a:endParaRPr kumimoji="1"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あなたのお子さんは、</a:t>
            </a:r>
            <a:endParaRPr kumimoji="1"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2022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月に</a:t>
            </a:r>
            <a:endParaRPr lang="en-US" altLang="ja-JP" sz="4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0" indent="0">
              <a:buNone/>
            </a:pPr>
            <a:r>
              <a:rPr kumimoji="1" lang="ja-JP" altLang="en-US" sz="4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保育園の何歳児クラスに入る？</a:t>
            </a:r>
          </a:p>
        </p:txBody>
      </p:sp>
    </p:spTree>
    <p:extLst>
      <p:ext uri="{BB962C8B-B14F-4D97-AF65-F5344CB8AC3E}">
        <p14:creationId xmlns:p14="http://schemas.microsoft.com/office/powerpoint/2010/main" val="654745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8492BB-4279-42F8-98D2-637275BD85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ja-JP" sz="48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認可保育園の希望（申請）状況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F32333-6EA7-4167-8A10-9A0D2FE6D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" y="1531815"/>
            <a:ext cx="11043139" cy="4645148"/>
          </a:xfrm>
        </p:spPr>
        <p:txBody>
          <a:bodyPr>
            <a:normAutofit/>
          </a:bodyPr>
          <a:lstStyle/>
          <a:p>
            <a:pPr indent="0" algn="just">
              <a:buNone/>
            </a:pPr>
            <a:r>
              <a:rPr lang="ja-JP" altLang="ja-JP" sz="3600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１歳児</a:t>
            </a:r>
            <a:r>
              <a:rPr lang="ja-JP" altLang="en-US" sz="3600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クラス</a:t>
            </a:r>
            <a:r>
              <a:rPr lang="ja-JP" altLang="ja-JP" sz="3600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はとくに希望者が多</a:t>
            </a:r>
            <a:r>
              <a:rPr lang="ja-JP" altLang="en-US" sz="3600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く</a:t>
            </a:r>
            <a:r>
              <a:rPr lang="ja-JP" altLang="en-US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、「激戦地域」では倍率高い</a:t>
            </a:r>
            <a:endParaRPr lang="ja-JP" altLang="ja-JP" sz="3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ja-JP" altLang="en-US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参考　０歳児・３４６人枠に４０５人が応募　</a:t>
            </a:r>
            <a:endParaRPr lang="en-US" altLang="ja-JP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ja-JP" altLang="en-US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</a:t>
            </a:r>
            <a:r>
              <a:rPr lang="en-US" altLang="ja-JP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歳児・３６１人枠に６０１人が応募</a:t>
            </a:r>
          </a:p>
          <a:p>
            <a:pPr indent="0" algn="just">
              <a:buNone/>
            </a:pPr>
            <a:r>
              <a:rPr lang="ja-JP" altLang="en-US" sz="3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</a:t>
            </a:r>
            <a:r>
              <a:rPr lang="ja-JP" altLang="ja-JP" sz="3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（令和３年４月入園希望者・令和２年１２月末段階）</a:t>
            </a:r>
          </a:p>
          <a:p>
            <a:pPr indent="0" algn="just">
              <a:buNone/>
            </a:pPr>
            <a:r>
              <a:rPr lang="ja-JP" altLang="en-US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ただし、令和</a:t>
            </a:r>
            <a:r>
              <a:rPr lang="en-US" altLang="ja-JP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2</a:t>
            </a:r>
            <a:r>
              <a:rPr lang="ja-JP" altLang="en-US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年度、令和</a:t>
            </a:r>
            <a:r>
              <a:rPr lang="en-US" altLang="ja-JP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3</a:t>
            </a:r>
            <a:r>
              <a:rPr lang="ja-JP" altLang="en-US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年度はコロナの影響もあり</a:t>
            </a:r>
            <a:endParaRPr lang="en-US" altLang="ja-JP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0" algn="just">
              <a:buNone/>
            </a:pPr>
            <a:endParaRPr lang="en-US" altLang="ja-JP" sz="3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ja-JP" altLang="en-US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区内でも、</a:t>
            </a: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地域によって</a:t>
            </a:r>
            <a:r>
              <a:rPr lang="ja-JP" altLang="en-US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も</a:t>
            </a: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差がある</a:t>
            </a:r>
          </a:p>
          <a:p>
            <a:pPr indent="0" algn="just">
              <a:buNone/>
            </a:pPr>
            <a:endParaRPr lang="ja-JP" altLang="ja-JP" sz="3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endParaRPr kumimoji="1" lang="ja-JP" altLang="en-US" dirty="0"/>
          </a:p>
        </p:txBody>
      </p:sp>
      <p:pic>
        <p:nvPicPr>
          <p:cNvPr id="5" name="図 4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2D9EA564-D627-4280-8F45-B2797F33EE0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0404" y="5095875"/>
            <a:ext cx="1313822" cy="1081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116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359157-850B-4FA1-B82D-C16913AD7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0953" y="329266"/>
            <a:ext cx="10515600" cy="1325563"/>
          </a:xfrm>
        </p:spPr>
        <p:txBody>
          <a:bodyPr>
            <a:noAutofit/>
          </a:bodyPr>
          <a:lstStyle/>
          <a:p>
            <a:r>
              <a:rPr lang="ja-JP" altLang="ja-JP" sz="48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指数について</a:t>
            </a:r>
            <a:endParaRPr kumimoji="1" lang="ja-JP" altLang="en-US" sz="4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4D10BE-0E87-40A1-930A-F1797EFC9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4829"/>
            <a:ext cx="10515600" cy="4323912"/>
          </a:xfrm>
        </p:spPr>
        <p:txBody>
          <a:bodyPr>
            <a:normAutofit fontScale="32500" lnSpcReduction="20000"/>
          </a:bodyPr>
          <a:lstStyle/>
          <a:p>
            <a:pPr marL="0" indent="0" algn="just">
              <a:buNone/>
            </a:pPr>
            <a:r>
              <a:rPr lang="ja-JP" altLang="en-US" sz="98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子どもの置かれている状況、家族構成などを考慮して</a:t>
            </a:r>
            <a:endParaRPr lang="en-US" altLang="ja-JP" sz="98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sz="98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指数化。指数の高い家庭から、優先的に保育園に入れる。</a:t>
            </a:r>
            <a:endParaRPr lang="en-US" altLang="ja-JP" sz="98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ja-JP" sz="98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sz="8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よくある</a:t>
            </a:r>
            <a:r>
              <a:rPr lang="ja-JP" altLang="ja-JP" sz="8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例</a:t>
            </a:r>
            <a:r>
              <a:rPr lang="ja-JP" altLang="en-US" sz="8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一人目の子の場合</a:t>
            </a:r>
            <a:r>
              <a:rPr lang="ja-JP" altLang="ja-JP" sz="8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endParaRPr lang="en-US" altLang="ja-JP" sz="8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sz="8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8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基本指数）父２０点　母２０点　　</a:t>
            </a:r>
            <a:endParaRPr lang="en-US" altLang="ja-JP" sz="8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sz="8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8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調整指数）育児休業</a:t>
            </a:r>
            <a:r>
              <a:rPr lang="ja-JP" altLang="en-US" sz="8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後に同一職場に復帰　</a:t>
            </a:r>
            <a:r>
              <a:rPr lang="en-US" altLang="ja-JP" sz="8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7</a:t>
            </a:r>
            <a:r>
              <a:rPr lang="ja-JP" altLang="ja-JP" sz="8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点　</a:t>
            </a:r>
            <a:endParaRPr lang="en-US" altLang="ja-JP" sz="8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sz="84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　　</a:t>
            </a:r>
            <a:r>
              <a:rPr lang="ja-JP" altLang="ja-JP" sz="8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祖父母が遠方</a:t>
            </a:r>
            <a:r>
              <a:rPr lang="ja-JP" altLang="en-US" sz="8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または就労　</a:t>
            </a:r>
            <a:r>
              <a:rPr lang="en-US" altLang="ja-JP" sz="8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8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点</a:t>
            </a:r>
          </a:p>
          <a:p>
            <a:pPr marL="0" indent="0" algn="just">
              <a:buNone/>
            </a:pPr>
            <a:r>
              <a:rPr lang="ja-JP" altLang="ja-JP" sz="8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8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　</a:t>
            </a:r>
            <a:r>
              <a:rPr lang="ja-JP" altLang="ja-JP" sz="8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合計４８点</a:t>
            </a:r>
            <a:endParaRPr lang="en-US" altLang="ja-JP" sz="84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ja-JP" altLang="ja-JP" sz="3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ja-JP" sz="3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sz="36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endParaRPr kumimoji="1" lang="ja-JP" altLang="en-US" dirty="0"/>
          </a:p>
        </p:txBody>
      </p:sp>
      <p:pic>
        <p:nvPicPr>
          <p:cNvPr id="5" name="図 4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6C089154-1249-4A1F-9936-15A20F4411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3537" y="3867343"/>
            <a:ext cx="1263016" cy="187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376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450114-1A31-490D-B9A9-75B221A52D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見学について</a:t>
            </a:r>
            <a:br>
              <a:rPr lang="ja-JP" altLang="ja-JP" sz="44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621B9E9-F1A1-43C2-BC37-AD1BEE129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ja-JP" altLang="en-US" sz="3600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直接</a:t>
            </a: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、保育園</a:t>
            </a:r>
            <a:r>
              <a:rPr lang="ja-JP" altLang="en-US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こども園に連絡する</a:t>
            </a:r>
            <a:endParaRPr lang="en-US" altLang="ja-JP" sz="3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（今年度は、コロナの影響で、７～８月まで見学を行わない園も多い）</a:t>
            </a:r>
          </a:p>
          <a:p>
            <a:pPr marL="0" indent="0" algn="just">
              <a:buNone/>
            </a:pPr>
            <a:endParaRPr lang="en-US" altLang="ja-JP" sz="36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各園で行う「</a:t>
            </a:r>
            <a:r>
              <a:rPr lang="ja-JP" altLang="ja-JP" sz="3600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未就園児の会」</a:t>
            </a: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などに参加する</a:t>
            </a:r>
            <a:endParaRPr lang="en-US" altLang="ja-JP" sz="3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（</a:t>
            </a:r>
            <a:r>
              <a:rPr lang="ja-JP" altLang="en-US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催しの</a:t>
            </a: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情報</a:t>
            </a:r>
            <a:r>
              <a:rPr lang="ja-JP" altLang="en-US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について</a:t>
            </a: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は育児わくわくカレンダー、</a:t>
            </a:r>
            <a:r>
              <a:rPr lang="ja-JP" altLang="en-US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各園ＨＰ参照）</a:t>
            </a:r>
          </a:p>
          <a:p>
            <a:endParaRPr kumimoji="1" lang="ja-JP" altLang="en-US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5558C003-AAEF-40F9-86EA-A9895C6EE5C5}"/>
              </a:ext>
            </a:extLst>
          </p:cNvPr>
          <p:cNvSpPr txBox="1">
            <a:spLocks/>
          </p:cNvSpPr>
          <p:nvPr/>
        </p:nvSpPr>
        <p:spPr>
          <a:xfrm>
            <a:off x="838200" y="36512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dirty="0"/>
          </a:p>
        </p:txBody>
      </p:sp>
      <p:pic>
        <p:nvPicPr>
          <p:cNvPr id="6" name="図 5" descr="アイコン が含まれている画像&#10;&#10;自動的に生成された説明">
            <a:extLst>
              <a:ext uri="{FF2B5EF4-FFF2-40B4-BE49-F238E27FC236}">
                <a16:creationId xmlns:a16="http://schemas.microsoft.com/office/drawing/2014/main" id="{C983B47A-5625-4784-A52C-B5F4491A41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7450" y="505585"/>
            <a:ext cx="1054990" cy="1636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9180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058B8C-AAD5-45CC-BB9B-D758BCA29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sz="4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申請について</a:t>
            </a:r>
            <a:br>
              <a:rPr lang="ja-JP" altLang="ja-JP" sz="4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</a:b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139C46-2C98-4E31-B268-0CB1A247B7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8986"/>
            <a:ext cx="10515600" cy="48021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ja-JP" altLang="en-US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希望園は</a:t>
            </a:r>
            <a:r>
              <a:rPr lang="ja-JP" altLang="ja-JP" sz="3600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多く書いたほうが</a:t>
            </a: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入れる可能性は高くなる　</a:t>
            </a:r>
            <a:endParaRPr lang="en-US" altLang="ja-JP" sz="3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「２歳児</a:t>
            </a:r>
            <a:r>
              <a:rPr lang="ja-JP" altLang="en-US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クラス</a:t>
            </a: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」までの</a:t>
            </a:r>
            <a:r>
              <a:rPr lang="ja-JP" altLang="en-US" sz="3600" kern="1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小規模保育</a:t>
            </a:r>
            <a:r>
              <a:rPr lang="ja-JP" altLang="ja-JP" sz="3600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園</a:t>
            </a: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も候補に</a:t>
            </a:r>
            <a:r>
              <a:rPr lang="ja-JP" altLang="en-US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できないか</a:t>
            </a: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考え</a:t>
            </a:r>
            <a:r>
              <a:rPr lang="ja-JP" altLang="en-US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てみ</a:t>
            </a: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る　</a:t>
            </a:r>
            <a:endParaRPr lang="en-US" altLang="ja-JP" sz="3600" kern="100" dirty="0"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altLang="ja-JP" sz="3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一度申請すれば、</a:t>
            </a:r>
            <a:r>
              <a:rPr lang="ja-JP" altLang="en-US" sz="3600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書類は</a:t>
            </a:r>
            <a:r>
              <a:rPr lang="en-US" altLang="ja-JP" sz="3600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3600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年間は有効　</a:t>
            </a:r>
            <a:endParaRPr lang="en-US" altLang="ja-JP" sz="3600" kern="1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・</a:t>
            </a: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希望園はいったん申請した後</a:t>
            </a:r>
            <a:r>
              <a:rPr lang="ja-JP" altLang="en-US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で</a:t>
            </a:r>
            <a:r>
              <a:rPr lang="ja-JP" altLang="ja-JP" sz="36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も</a:t>
            </a:r>
            <a:endParaRPr lang="en-US" altLang="ja-JP" sz="36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indent="0" algn="just">
              <a:buNone/>
            </a:pPr>
            <a:r>
              <a:rPr lang="ja-JP" altLang="en-US" sz="36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3600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変更できる</a:t>
            </a:r>
          </a:p>
        </p:txBody>
      </p:sp>
      <p:pic>
        <p:nvPicPr>
          <p:cNvPr id="5" name="図 4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D6FBF741-2441-4B45-886F-B898A3F3D2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4900" y="4564668"/>
            <a:ext cx="1088899" cy="1585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960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D6FFE3-210A-4D01-8F23-9BD1EF693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ja-JP" sz="44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入園関連スケジュールについて</a:t>
            </a:r>
            <a:br>
              <a:rPr lang="ja-JP" altLang="ja-JP" sz="44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</a:b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12BD39-E029-4D03-822D-4464A58AA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5035"/>
            <a:ext cx="10515600" cy="4661928"/>
          </a:xfrm>
        </p:spPr>
        <p:txBody>
          <a:bodyPr/>
          <a:lstStyle/>
          <a:p>
            <a:pPr marL="0" indent="0" algn="just">
              <a:buNone/>
            </a:pPr>
            <a:r>
              <a:rPr lang="ja-JP" altLang="ja-JP" sz="4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１０月中旬　令和</a:t>
            </a:r>
            <a:r>
              <a:rPr lang="ja-JP" altLang="en-US" sz="4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４</a:t>
            </a:r>
            <a:r>
              <a:rPr lang="ja-JP" altLang="ja-JP" sz="4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年度</a:t>
            </a:r>
            <a:r>
              <a:rPr lang="ja-JP" altLang="en-US" sz="4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版</a:t>
            </a:r>
            <a:endParaRPr lang="en-US" altLang="ja-JP" sz="40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en-US" sz="4000" kern="100" dirty="0"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　　　　　</a:t>
            </a:r>
            <a:r>
              <a:rPr lang="ja-JP" altLang="ja-JP" sz="4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「保育利用のご案内」配布開始　　　</a:t>
            </a:r>
            <a:endParaRPr lang="en-US" altLang="ja-JP" sz="4000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ja-JP" sz="40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１０月下旬　４月入園受付開始</a:t>
            </a:r>
          </a:p>
          <a:p>
            <a:pPr marL="0" indent="0" algn="just">
              <a:buNone/>
            </a:pPr>
            <a:r>
              <a:rPr lang="ja-JP" altLang="ja-JP" sz="4000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１２月下旬　４月入園一次調整締切日　　　</a:t>
            </a:r>
          </a:p>
          <a:p>
            <a:pPr marL="0" indent="0" algn="just">
              <a:buNone/>
            </a:pPr>
            <a:endParaRPr lang="en-US" altLang="ja-JP" sz="4000" u="sng" kern="100" dirty="0"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ja-JP" altLang="ja-JP" sz="4000" u="sng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２月中順　 </a:t>
            </a:r>
            <a:r>
              <a:rPr lang="ja-JP" altLang="en-US" sz="4000" u="sng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4000" u="sng" kern="100" dirty="0">
                <a:solidFill>
                  <a:srgbClr val="FF0000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入園可・不可の通知</a:t>
            </a:r>
            <a:endParaRPr lang="ja-JP" altLang="ja-JP" sz="4000" kern="100" dirty="0">
              <a:solidFill>
                <a:srgbClr val="FF0000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12BC16-9AB0-4C0E-BDF6-2F782FC25E2A}"/>
              </a:ext>
            </a:extLst>
          </p:cNvPr>
          <p:cNvSpPr txBox="1"/>
          <p:nvPr/>
        </p:nvSpPr>
        <p:spPr>
          <a:xfrm>
            <a:off x="2348753" y="2818670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1800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1800" kern="100" dirty="0">
                <a:effectLst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lang="ja-JP" altLang="ja-JP" sz="18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pic>
        <p:nvPicPr>
          <p:cNvPr id="6" name="図 5" descr="時計 が含まれている画像&#10;&#10;自動的に生成された説明">
            <a:extLst>
              <a:ext uri="{FF2B5EF4-FFF2-40B4-BE49-F238E27FC236}">
                <a16:creationId xmlns:a16="http://schemas.microsoft.com/office/drawing/2014/main" id="{9F503F7C-33E3-4482-8019-9F3A8E6EE1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951" y="4251356"/>
            <a:ext cx="969264" cy="1662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146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243</TotalTime>
  <Words>675</Words>
  <Application>Microsoft Office PowerPoint</Application>
  <PresentationFormat>ワイド画面</PresentationFormat>
  <Paragraphs>85</Paragraphs>
  <Slides>13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1" baseType="lpstr">
      <vt:lpstr>ＭＳ 明朝</vt:lpstr>
      <vt:lpstr>メイリオ</vt:lpstr>
      <vt:lpstr>游ゴシック</vt:lpstr>
      <vt:lpstr>游ゴシック Light</vt:lpstr>
      <vt:lpstr>Arial</vt:lpstr>
      <vt:lpstr>Calibri</vt:lpstr>
      <vt:lpstr>Century</vt:lpstr>
      <vt:lpstr>Office テーマ</vt:lpstr>
      <vt:lpstr>台東区の 保育園事情  保育園を考えるときに知っておきたいこと</vt:lpstr>
      <vt:lpstr>PowerPoint プレゼンテーション</vt:lpstr>
      <vt:lpstr>いろいろな保育園がある</vt:lpstr>
      <vt:lpstr>PowerPoint プレゼンテーション</vt:lpstr>
      <vt:lpstr>認可保育園の希望（申請）状況</vt:lpstr>
      <vt:lpstr>指数について</vt:lpstr>
      <vt:lpstr>見学について </vt:lpstr>
      <vt:lpstr>申請について </vt:lpstr>
      <vt:lpstr>入園関連スケジュールについて </vt:lpstr>
      <vt:lpstr>産休・育休明け入所予約事業について </vt:lpstr>
      <vt:lpstr>保育料について </vt:lpstr>
      <vt:lpstr>認証保育所について 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台東区の 保育園事情</dc:title>
  <dc:creator>めぐみ 岩田</dc:creator>
  <cp:lastModifiedBy>めぐみ 岩田</cp:lastModifiedBy>
  <cp:revision>47</cp:revision>
  <dcterms:created xsi:type="dcterms:W3CDTF">2021-05-22T23:45:38Z</dcterms:created>
  <dcterms:modified xsi:type="dcterms:W3CDTF">2021-06-17T00:54:18Z</dcterms:modified>
</cp:coreProperties>
</file>